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8" r:id="rId2"/>
    <p:sldId id="266" r:id="rId3"/>
    <p:sldId id="258" r:id="rId4"/>
    <p:sldId id="262" r:id="rId5"/>
    <p:sldId id="259" r:id="rId6"/>
    <p:sldId id="257" r:id="rId7"/>
    <p:sldId id="267" r:id="rId8"/>
    <p:sldId id="260" r:id="rId9"/>
    <p:sldId id="261" r:id="rId10"/>
    <p:sldId id="264" r:id="rId11"/>
    <p:sldId id="256" r:id="rId12"/>
    <p:sldId id="265" r:id="rId13"/>
  </p:sldIdLst>
  <p:sldSz cx="12192000" cy="6858000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8F64B4A-F66B-4EC5-8051-1A7F7798501B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945F6F-AD83-4F47-9AC0-2EB821166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06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1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49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03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6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4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01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0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96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91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96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57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2C7C-6E53-45C5-8E44-482623E5247E}" type="datetimeFigureOut">
              <a:rPr lang="es-MX" smtClean="0"/>
              <a:t>08/08/2019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DE81-7EF5-4C33-B9B3-A3603095FC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3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223" y="1463402"/>
            <a:ext cx="3923668" cy="5903411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24745" y="1272814"/>
            <a:ext cx="8543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b="1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MODIFICADOR ORGANICO – RECONSTITUYENTE</a:t>
            </a:r>
            <a:endParaRPr lang="es-MX" sz="1600" b="1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Promotor y Regulador Metabólico.</a:t>
            </a:r>
          </a:p>
          <a:p>
            <a:pPr>
              <a:tabLst>
                <a:tab pos="336550" algn="l"/>
              </a:tabLst>
            </a:pPr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Aumenta el metabolismo y promueve el ENGORDE</a:t>
            </a:r>
          </a:p>
          <a:p>
            <a:pPr>
              <a:tabLst>
                <a:tab pos="336550" algn="l"/>
              </a:tabLst>
            </a:pPr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Mejora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la asimilación de los alimentos; especial para DESMAMANTES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Amino Ácidos – Vitaminas – Oligoelementos </a:t>
            </a:r>
            <a:r>
              <a:rPr lang="es-ES" sz="14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S" sz="1400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s-ES" sz="14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Ca – K – Mg).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Estimula la R</a:t>
            </a: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esistencia </a:t>
            </a: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las enfermedades.  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Incrementa el  Peso y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el </a:t>
            </a: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Desarrollo Corporal.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Aumenta el % de </a:t>
            </a: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Preñez y la producción láctea.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6550" algn="l"/>
              </a:tabLst>
            </a:pPr>
            <a:endParaRPr lang="es-E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Mejora y aumenta el % de RENDIMIENTO AL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GANCHO. *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336550" algn="l"/>
              </a:tabLst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336550" algn="l"/>
              </a:tabLs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Minimiza el estrés del Animal durante el TRANSPORTE.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28992" y="6571320"/>
            <a:ext cx="614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Pruebas realizas con resultados comprobados, solicite informe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63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223" y="1463402"/>
            <a:ext cx="3923668" cy="5903411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2698" y="2316487"/>
            <a:ext cx="9144000" cy="419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Revigorizante, estimulador de las funciones metabólicas. 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 la conversión alimenticia, y la producción de cría.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Actúa positivamente en todas las etapas de la vida de los animales.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Contribuye en el desarrollo de los terneros e incremento en la producción de leche y carne.                          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Reconstituyente y revitalizador  orgánico en caso de estrés.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Adyuvante en los tratamientos pos quirúrgico, y de enfermedades infecciosas  y  parasitarias.  </a:t>
            </a:r>
            <a:endParaRPr lang="es-MX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Gorduran´t</a:t>
            </a:r>
            <a:r>
              <a:rPr lang="es-ES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 un poderoso estimulante del apetito, sistema endocrino, reproductivos, y sistema inmunológico del animal.     </a:t>
            </a:r>
            <a:endParaRPr lang="es-MX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48023" y="1705279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MODIFICADOR ORGANICO – RECONSTITUYENTE</a:t>
            </a:r>
            <a:endParaRPr lang="es-MX" sz="1400" b="1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223" y="1463402"/>
            <a:ext cx="3923668" cy="590341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2985522" y="1546863"/>
            <a:ext cx="8571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El Gorduran´t hace que se reduzca el estrés del animal  y consuma menos energía de sus reservas. El animal si o si pierde peso en el viaje al frigorífico pero por más que eso ocurra las fibras  musculares quedan conservadas. </a:t>
            </a:r>
            <a:endParaRPr lang="es-MX" sz="2400" dirty="0"/>
          </a:p>
        </p:txBody>
      </p:sp>
      <p:sp>
        <p:nvSpPr>
          <p:cNvPr id="27" name="Rectángulo 26"/>
          <p:cNvSpPr/>
          <p:nvPr/>
        </p:nvSpPr>
        <p:spPr>
          <a:xfrm>
            <a:off x="2960043" y="3268890"/>
            <a:ext cx="865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El Gorduran´t aporta elementos energéticos y biológicos, que ayudan a soportar mejor el stress y el desgaste, con su consiguiente desbaste durante el viaje hasta el frigorífico.</a:t>
            </a:r>
            <a:endParaRPr lang="es-MX" sz="2400" dirty="0"/>
          </a:p>
        </p:txBody>
      </p:sp>
      <p:sp>
        <p:nvSpPr>
          <p:cNvPr id="28" name="Rectángulo 27"/>
          <p:cNvSpPr/>
          <p:nvPr/>
        </p:nvSpPr>
        <p:spPr>
          <a:xfrm>
            <a:off x="2960043" y="4893241"/>
            <a:ext cx="865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Según las pruebas realizadas, aplicando un estímulo – Gorduran´t se repiten los resultados, logrando un menor % de Desbaste, ante el lote testigo que no recibió el mismo estímulo.</a:t>
            </a:r>
            <a:endParaRPr lang="es-MX" sz="24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223" y="1463402"/>
            <a:ext cx="3923668" cy="5903411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97372" y="1952033"/>
            <a:ext cx="6157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No deje de hacer sus Pruebas…!!!</a:t>
            </a:r>
            <a:endParaRPr lang="es-MX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049105" y="3338033"/>
            <a:ext cx="284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B050"/>
                </a:solidFill>
              </a:rPr>
              <a:t>Consultas…!!!!</a:t>
            </a:r>
            <a:endParaRPr lang="es-MX" sz="2400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38919" y="4443211"/>
            <a:ext cx="543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rgbClr val="FF0000"/>
                </a:solidFill>
              </a:rPr>
              <a:t>Muchas Gracias…!!!!</a:t>
            </a:r>
            <a:endParaRPr lang="es-MX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680" y="1502039"/>
            <a:ext cx="3923668" cy="5903411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12890" y="1299173"/>
            <a:ext cx="10383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Uso de Gorduran´t y prueba de Eficacia en el </a:t>
            </a:r>
            <a:r>
              <a:rPr lang="es-MX" sz="4400" b="1" dirty="0" smtClean="0"/>
              <a:t>Mejoramiento del Rendimiento al Gancho.</a:t>
            </a:r>
            <a:endParaRPr lang="es-MX" sz="4400" b="1" dirty="0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2598326"/>
            <a:ext cx="5686357" cy="42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13040" y="1418326"/>
            <a:ext cx="11672130" cy="543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AR" sz="7200" b="1" dirty="0" smtClean="0">
                <a:cs typeface="Arial" panose="020B0604020202020204" pitchFamily="34" charset="0"/>
              </a:rPr>
              <a:t>Peso Vivo:</a:t>
            </a:r>
            <a:r>
              <a:rPr lang="es-AR" sz="7200" dirty="0" smtClean="0">
                <a:cs typeface="Arial" panose="020B0604020202020204" pitchFamily="34" charset="0"/>
              </a:rPr>
              <a:t> </a:t>
            </a:r>
            <a:r>
              <a:rPr lang="es-MX" sz="7200" dirty="0">
                <a:cs typeface="Arial" panose="020B0604020202020204" pitchFamily="34" charset="0"/>
              </a:rPr>
              <a:t>e</a:t>
            </a:r>
            <a:r>
              <a:rPr lang="es-MX" sz="7200" dirty="0" smtClean="0">
                <a:cs typeface="Arial" panose="020B0604020202020204" pitchFamily="34" charset="0"/>
              </a:rPr>
              <a:t>s el peso</a:t>
            </a:r>
            <a:r>
              <a:rPr lang="es-MX" sz="7200" dirty="0">
                <a:cs typeface="Arial" panose="020B0604020202020204" pitchFamily="34" charset="0"/>
              </a:rPr>
              <a:t> que se toma en una </a:t>
            </a:r>
            <a:r>
              <a:rPr lang="es-MX" sz="7200" dirty="0" smtClean="0">
                <a:cs typeface="Arial" panose="020B0604020202020204" pitchFamily="34" charset="0"/>
              </a:rPr>
              <a:t>balanza </a:t>
            </a:r>
            <a:r>
              <a:rPr lang="es-MX" sz="7200" dirty="0">
                <a:cs typeface="Arial" panose="020B0604020202020204" pitchFamily="34" charset="0"/>
              </a:rPr>
              <a:t>en momento del </a:t>
            </a:r>
            <a:r>
              <a:rPr lang="es-MX" sz="7200" dirty="0" smtClean="0">
                <a:cs typeface="Arial" panose="020B0604020202020204" pitchFamily="34" charset="0"/>
              </a:rPr>
              <a:t>embarque, por tanto, El</a:t>
            </a:r>
            <a:r>
              <a:rPr lang="es-MX" sz="7200" dirty="0">
                <a:cs typeface="Arial" panose="020B0604020202020204" pitchFamily="34" charset="0"/>
              </a:rPr>
              <a:t> </a:t>
            </a:r>
            <a:r>
              <a:rPr lang="es-MX" sz="7200" b="1" dirty="0">
                <a:cs typeface="Arial" panose="020B0604020202020204" pitchFamily="34" charset="0"/>
              </a:rPr>
              <a:t>peso </a:t>
            </a:r>
            <a:r>
              <a:rPr lang="es-MX" sz="7200" b="1" dirty="0" smtClean="0">
                <a:cs typeface="Arial" panose="020B0604020202020204" pitchFamily="34" charset="0"/>
              </a:rPr>
              <a:t>vivo </a:t>
            </a:r>
            <a:r>
              <a:rPr lang="es-MX" sz="7200" dirty="0" smtClean="0">
                <a:cs typeface="Arial" panose="020B0604020202020204" pitchFamily="34" charset="0"/>
              </a:rPr>
              <a:t>incluye </a:t>
            </a:r>
            <a:r>
              <a:rPr lang="es-MX" sz="7200" dirty="0">
                <a:cs typeface="Arial" panose="020B0604020202020204" pitchFamily="34" charset="0"/>
              </a:rPr>
              <a:t>el contenido del tracto digestivo (llenado o ingesta</a:t>
            </a:r>
            <a:r>
              <a:rPr lang="es-MX" sz="7200" dirty="0" smtClean="0"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7200" b="1" dirty="0" smtClean="0">
                <a:cs typeface="Arial" panose="020B0604020202020204" pitchFamily="34" charset="0"/>
              </a:rPr>
              <a:t>Desbaste:</a:t>
            </a:r>
            <a:r>
              <a:rPr lang="es-MX" sz="7200" dirty="0" smtClean="0">
                <a:cs typeface="Arial" panose="020B0604020202020204" pitchFamily="34" charset="0"/>
              </a:rPr>
              <a:t> es la pérdida de peso que ocurre en un animal durante el período de tiempo que se encuentra sin comer, con o sin disponibilidad de agua. Es debido principalmente a la excreción fecal y urinaria. También hay pérdidas por movilización de reservas corporales y transpiración.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7200" b="1" dirty="0" smtClean="0">
                <a:cs typeface="Arial" panose="020B0604020202020204" pitchFamily="34" charset="0"/>
              </a:rPr>
              <a:t>Peso de Faena: </a:t>
            </a:r>
            <a:r>
              <a:rPr lang="es-MX" sz="7200" dirty="0">
                <a:cs typeface="Arial" panose="020B0604020202020204" pitchFamily="34" charset="0"/>
              </a:rPr>
              <a:t>e</a:t>
            </a:r>
            <a:r>
              <a:rPr lang="es-MX" sz="7200" dirty="0" smtClean="0">
                <a:cs typeface="Arial" panose="020B0604020202020204" pitchFamily="34" charset="0"/>
              </a:rPr>
              <a:t>s </a:t>
            </a:r>
            <a:r>
              <a:rPr lang="es-MX" sz="7200" dirty="0">
                <a:cs typeface="Arial" panose="020B0604020202020204" pitchFamily="34" charset="0"/>
              </a:rPr>
              <a:t>el peso con el que el animal llegó a la faena y se obtuvo restando el desbaste al </a:t>
            </a:r>
            <a:r>
              <a:rPr lang="es-MX" sz="7200" dirty="0" smtClean="0">
                <a:cs typeface="Arial" panose="020B0604020202020204" pitchFamily="34" charset="0"/>
              </a:rPr>
              <a:t>Peso Vivo </a:t>
            </a:r>
            <a:r>
              <a:rPr lang="es-MX" sz="7200" dirty="0">
                <a:cs typeface="Arial" panose="020B0604020202020204" pitchFamily="34" charset="0"/>
              </a:rPr>
              <a:t>del animal en el campo.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7200" b="1" dirty="0" smtClean="0">
                <a:cs typeface="Arial" panose="020B0604020202020204" pitchFamily="34" charset="0"/>
              </a:rPr>
              <a:t>Rendimiento de Faena:</a:t>
            </a:r>
            <a:r>
              <a:rPr lang="es-MX" sz="7200" dirty="0" smtClean="0">
                <a:cs typeface="Arial" panose="020B0604020202020204" pitchFamily="34" charset="0"/>
              </a:rPr>
              <a:t> se obtiene de la base de datos de los frigoríficos para nuestra base de cálculos utilizaremos el promedio de 58% de Rendimiento de Faena.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7200" b="1" dirty="0" smtClean="0">
                <a:cs typeface="Arial" panose="020B0604020202020204" pitchFamily="34" charset="0"/>
              </a:rPr>
              <a:t>Merma de Frio </a:t>
            </a:r>
            <a:r>
              <a:rPr lang="es-MX" sz="7200" dirty="0" smtClean="0">
                <a:cs typeface="Arial" panose="020B0604020202020204" pitchFamily="34" charset="0"/>
              </a:rPr>
              <a:t>por evapotranspiración que es generalmente del 2.5%.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8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Rendimiento al Gancho: </a:t>
            </a:r>
            <a:r>
              <a:rPr lang="es-MX" sz="7200" dirty="0">
                <a:cs typeface="Arial" panose="020B0604020202020204" pitchFamily="34" charset="0"/>
              </a:rPr>
              <a:t>e</a:t>
            </a:r>
            <a:r>
              <a:rPr lang="es-MX" sz="7200" dirty="0" smtClean="0">
                <a:cs typeface="Arial" panose="020B0604020202020204" pitchFamily="34" charset="0"/>
              </a:rPr>
              <a:t>s la relación en porcentaje entre el Peso Vivo y el Peso obtenido luego de las 48Hs de Faena</a:t>
            </a:r>
          </a:p>
          <a:p>
            <a:pPr algn="just">
              <a:lnSpc>
                <a:spcPct val="170000"/>
              </a:lnSpc>
            </a:pPr>
            <a:endParaRPr lang="es-MX" sz="7200" dirty="0"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s-MX" sz="1800" dirty="0" smtClean="0"/>
          </a:p>
          <a:p>
            <a:pPr>
              <a:buFont typeface="Wingdings" pitchFamily="2" charset="2"/>
              <a:buChar char="Ø"/>
            </a:pPr>
            <a:endParaRPr lang="es-AR" sz="18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0306" y="5788320"/>
            <a:ext cx="114992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Verdana" panose="020B0604030504040204" pitchFamily="34" charset="0"/>
              </a:rPr>
              <a:t>.</a:t>
            </a: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0325" y="1303435"/>
            <a:ext cx="6860980" cy="482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AR" sz="1800" dirty="0" smtClean="0"/>
              <a:t>484 kg Peso Vivo = 1 novillo lleno en la manga</a:t>
            </a:r>
          </a:p>
          <a:p>
            <a:pPr>
              <a:buFont typeface="Wingdings" pitchFamily="2" charset="2"/>
              <a:buChar char="Ø"/>
            </a:pPr>
            <a:endParaRPr lang="es-AR" sz="1800" dirty="0" smtClean="0"/>
          </a:p>
          <a:p>
            <a:pPr lvl="1">
              <a:buFont typeface="Wingdings" pitchFamily="2" charset="2"/>
              <a:buChar char="ü"/>
            </a:pPr>
            <a:r>
              <a:rPr lang="es-AR" sz="1800" dirty="0" smtClean="0"/>
              <a:t>Desbaste encierro 12 </a:t>
            </a:r>
            <a:r>
              <a:rPr lang="es-AR" sz="1800" dirty="0" err="1" smtClean="0"/>
              <a:t>hs</a:t>
            </a:r>
            <a:r>
              <a:rPr lang="es-AR" sz="1800" dirty="0" smtClean="0"/>
              <a:t> + desbaste viaje = 4%</a:t>
            </a:r>
          </a:p>
          <a:p>
            <a:pPr>
              <a:buFont typeface="Wingdings" pitchFamily="2" charset="2"/>
              <a:buChar char="Ø"/>
            </a:pPr>
            <a:r>
              <a:rPr lang="es-AR" sz="1800" dirty="0" smtClean="0"/>
              <a:t>465 kg Peso Vivo</a:t>
            </a:r>
          </a:p>
          <a:p>
            <a:r>
              <a:rPr lang="es-AR" sz="1800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s-AR" sz="1800" dirty="0" smtClean="0"/>
              <a:t>Faena, rinde 58% </a:t>
            </a:r>
          </a:p>
          <a:p>
            <a:pPr>
              <a:buFont typeface="Wingdings" pitchFamily="2" charset="2"/>
              <a:buChar char="Ø"/>
            </a:pPr>
            <a:r>
              <a:rPr lang="es-AR" sz="1800" dirty="0" smtClean="0"/>
              <a:t>270 kg CARNE AL GANCHO = 2 medias reses  (135-135 k)</a:t>
            </a:r>
          </a:p>
          <a:p>
            <a:pPr lvl="1">
              <a:buFont typeface="Wingdings" pitchFamily="2" charset="2"/>
              <a:buChar char="Ø"/>
            </a:pPr>
            <a:r>
              <a:rPr lang="es-AR" sz="1400" dirty="0" smtClean="0"/>
              <a:t>+ CABEZA		</a:t>
            </a:r>
          </a:p>
          <a:p>
            <a:pPr lvl="1">
              <a:buFont typeface="Wingdings" pitchFamily="2" charset="2"/>
              <a:buChar char="Ø"/>
            </a:pPr>
            <a:r>
              <a:rPr lang="es-AR" sz="1400" dirty="0" smtClean="0"/>
              <a:t>+ PATAS</a:t>
            </a:r>
          </a:p>
          <a:p>
            <a:pPr lvl="1">
              <a:buFont typeface="Wingdings" pitchFamily="2" charset="2"/>
              <a:buChar char="Ø"/>
            </a:pPr>
            <a:r>
              <a:rPr lang="es-AR" sz="1400" dirty="0" smtClean="0"/>
              <a:t>+ CUERO</a:t>
            </a:r>
          </a:p>
          <a:p>
            <a:pPr lvl="1">
              <a:buFont typeface="Wingdings" pitchFamily="2" charset="2"/>
              <a:buChar char="Ø"/>
            </a:pPr>
            <a:r>
              <a:rPr lang="es-AR" sz="1400" dirty="0" smtClean="0"/>
              <a:t>+ VISCERAS</a:t>
            </a:r>
          </a:p>
          <a:p>
            <a:pPr lvl="1">
              <a:buFont typeface="Wingdings" pitchFamily="2" charset="2"/>
              <a:buChar char="Ø"/>
            </a:pPr>
            <a:endParaRPr lang="es-AR" sz="1400" dirty="0" smtClean="0"/>
          </a:p>
          <a:p>
            <a:pPr lvl="2">
              <a:buFont typeface="Wingdings" pitchFamily="2" charset="2"/>
              <a:buChar char="ü"/>
            </a:pPr>
            <a:r>
              <a:rPr lang="es-AR" dirty="0" smtClean="0"/>
              <a:t>Merma de frio por evapotranspiración - 2,5 % </a:t>
            </a:r>
          </a:p>
          <a:p>
            <a:pPr lvl="2"/>
            <a:r>
              <a:rPr lang="es-A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AR" sz="1800" dirty="0" smtClean="0"/>
              <a:t> 263 kg  CARNE AL GANCHO A LAS 48 HORAS DE FAENA</a:t>
            </a:r>
          </a:p>
          <a:p>
            <a:pPr>
              <a:buFont typeface="Wingdings" pitchFamily="2" charset="2"/>
              <a:buChar char="Ø"/>
            </a:pPr>
            <a:endParaRPr lang="es-AR" sz="1800" dirty="0"/>
          </a:p>
        </p:txBody>
      </p:sp>
      <p:sp>
        <p:nvSpPr>
          <p:cNvPr id="15" name="Elipse 14"/>
          <p:cNvSpPr/>
          <p:nvPr/>
        </p:nvSpPr>
        <p:spPr>
          <a:xfrm>
            <a:off x="1241952" y="1682261"/>
            <a:ext cx="5069419" cy="1202607"/>
          </a:xfrm>
          <a:prstGeom prst="ellipse">
            <a:avLst/>
          </a:prstGeom>
          <a:noFill/>
          <a:ln w="28575"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 derecha 22"/>
          <p:cNvSpPr/>
          <p:nvPr/>
        </p:nvSpPr>
        <p:spPr>
          <a:xfrm>
            <a:off x="6174825" y="5565559"/>
            <a:ext cx="1492960" cy="5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7833920" y="5641145"/>
            <a:ext cx="33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Rendimiento al Gancho de 54.4%</a:t>
            </a:r>
            <a:endParaRPr lang="es-MX" b="1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4142" y="6509171"/>
            <a:ext cx="102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/>
              <a:t>Los números expuestos, son ejemplos, los datos reales sólo pueden sea arrojados por los propietarios y los frigoríficos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0208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57163" y="1500476"/>
            <a:ext cx="11672130" cy="543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s-MX" sz="7200" b="1" dirty="0" smtClean="0">
                <a:cs typeface="Arial" panose="020B0604020202020204" pitchFamily="34" charset="0"/>
              </a:rPr>
              <a:t>Desbaste:</a:t>
            </a:r>
            <a:r>
              <a:rPr lang="es-MX" sz="7200" dirty="0" smtClean="0">
                <a:cs typeface="Arial" panose="020B0604020202020204" pitchFamily="34" charset="0"/>
              </a:rPr>
              <a:t> es la pérdida de peso que ocurre en un animal durante el período de tiempo que se encuentra sin comer, con o sin disponibilidad de agua. Es debido principalmente a la excreción fecal y urinaria. También hay pérdidas por movilización de reservas corporales y transpiración.</a:t>
            </a:r>
          </a:p>
          <a:p>
            <a:pPr algn="just">
              <a:lnSpc>
                <a:spcPct val="170000"/>
              </a:lnSpc>
            </a:pPr>
            <a:r>
              <a:rPr lang="es-MX" sz="7200" dirty="0" smtClean="0">
                <a:cs typeface="Arial" panose="020B0604020202020204" pitchFamily="34" charset="0"/>
              </a:rPr>
              <a:t>    </a:t>
            </a:r>
            <a:endParaRPr lang="es-MX" sz="7200" dirty="0"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s-MX" sz="1800" dirty="0" smtClean="0"/>
          </a:p>
          <a:p>
            <a:pPr>
              <a:buFont typeface="Wingdings" pitchFamily="2" charset="2"/>
              <a:buChar char="Ø"/>
            </a:pPr>
            <a:endParaRPr lang="es-AR" sz="18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0306" y="5788320"/>
            <a:ext cx="114992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smtClean="0">
                <a:ln>
                  <a:noFill/>
                </a:ln>
                <a:solidFill>
                  <a:srgbClr val="000033"/>
                </a:solidFill>
                <a:effectLst/>
                <a:latin typeface="Verdana" panose="020B0604030504040204" pitchFamily="34" charset="0"/>
              </a:rPr>
              <a:t>.</a:t>
            </a: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lanagropecuario.org.uy/publicaciones/revista/R94/Image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" y="1709356"/>
            <a:ext cx="5971563" cy="38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6338069" y="2218926"/>
            <a:ext cx="1124910" cy="49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flipH="1">
            <a:off x="6900524" y="1758123"/>
            <a:ext cx="4920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 mayor tiempo, mayor es el % de Desbaste</a:t>
            </a:r>
            <a:endParaRPr lang="es-MX" sz="2400" dirty="0"/>
          </a:p>
        </p:txBody>
      </p:sp>
      <p:sp>
        <p:nvSpPr>
          <p:cNvPr id="15" name="Flecha abajo 14"/>
          <p:cNvSpPr/>
          <p:nvPr/>
        </p:nvSpPr>
        <p:spPr>
          <a:xfrm>
            <a:off x="8827476" y="2840246"/>
            <a:ext cx="942535" cy="131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6710285" y="4349829"/>
            <a:ext cx="5176911" cy="1604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7271479" y="4587583"/>
            <a:ext cx="393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Como Disminuir nuestro % de Desbaste y lograr un mayor Rendimiento al Gancho..!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2934" y="3031023"/>
            <a:ext cx="117737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52450" algn="l"/>
                <a:tab pos="1095375" algn="l"/>
              </a:tabLst>
            </a:pPr>
            <a:r>
              <a:rPr lang="es-PY" kern="50" dirty="0" smtClean="0">
                <a:latin typeface="Arial" panose="020B0604020202020204" pitchFamily="34" charset="0"/>
                <a:ea typeface="DejaVu Sans"/>
                <a:cs typeface="font362"/>
              </a:rPr>
              <a:t>	A </a:t>
            </a:r>
            <a:r>
              <a:rPr lang="es-PY" kern="50" dirty="0">
                <a:latin typeface="Arial" panose="020B0604020202020204" pitchFamily="34" charset="0"/>
                <a:ea typeface="DejaVu Sans"/>
                <a:cs typeface="font362"/>
              </a:rPr>
              <a:t>los efectos de establecer; que el Gorduran´t, mediante su aporte de elementos energéticos y biológicos, ayudan a soportar y reducir el estrés y el desgaste producido por el transporte (efecto desbaste). Se realizaron dos pruebas en la estancia CAMPOBELLO, de la Localidad de La Patria, Distrito de Mariscal. Estigarribia – Boquerón Paraguay, a cargo del Dr. Mario Figueredo, asesor del establecimiento. </a:t>
            </a:r>
            <a:endParaRPr lang="es-MX" kern="50" dirty="0">
              <a:latin typeface="Calibri" panose="020F0502020204030204" pitchFamily="34" charset="0"/>
              <a:ea typeface="DejaVu Sans"/>
              <a:cs typeface="font362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304" y="4800359"/>
            <a:ext cx="1162962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52450" algn="l"/>
                <a:tab pos="1095375" algn="l"/>
              </a:tabLst>
            </a:pPr>
            <a:r>
              <a:rPr lang="es-PY" kern="50" dirty="0" smtClean="0">
                <a:latin typeface="Arial" panose="020B0604020202020204" pitchFamily="34" charset="0"/>
                <a:ea typeface="DejaVu Sans"/>
                <a:cs typeface="font362"/>
              </a:rPr>
              <a:t>	El </a:t>
            </a:r>
            <a:r>
              <a:rPr lang="es-PY" kern="50" dirty="0">
                <a:latin typeface="Arial" panose="020B0604020202020204" pitchFamily="34" charset="0"/>
                <a:ea typeface="DejaVu Sans"/>
                <a:cs typeface="font362"/>
              </a:rPr>
              <a:t>mismo consistió en la aplicación subcutánea de 10cc de Gorduran´t, dos horas antes del embarque. Los animales testigos, no recibieron ningún tratamiento. Obteniéndose los siguientes resultados: </a:t>
            </a:r>
            <a:endParaRPr lang="es-MX" kern="50" dirty="0">
              <a:latin typeface="Calibri" panose="020F0502020204030204" pitchFamily="34" charset="0"/>
              <a:ea typeface="DejaVu Sans"/>
              <a:cs typeface="font362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2934" y="1449372"/>
            <a:ext cx="11773764" cy="45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es-PY" sz="2200" b="1" kern="50" dirty="0">
                <a:latin typeface="Arial" panose="020B0604020202020204" pitchFamily="34" charset="0"/>
                <a:ea typeface="DejaVu Sans"/>
                <a:cs typeface="font362"/>
              </a:rPr>
              <a:t>Prueba para determinar la eficacia anti estresante del Gorduran’t durante el transporte.</a:t>
            </a:r>
            <a:endParaRPr lang="es-MX" sz="2200" kern="50" dirty="0">
              <a:effectLst/>
              <a:latin typeface="Calibri" panose="020F0502020204030204" pitchFamily="34" charset="0"/>
              <a:ea typeface="DejaVu Sans"/>
              <a:cs typeface="font36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2580" y="2166550"/>
            <a:ext cx="11127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400" b="1" kern="50" dirty="0">
                <a:latin typeface="Arial" panose="020B0604020202020204" pitchFamily="34" charset="0"/>
                <a:ea typeface="DejaVu Sans"/>
                <a:cs typeface="font362"/>
              </a:rPr>
              <a:t>Disminución del efecto desbaste y aumento del Rendimiento al Gancho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4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5513" y="1678147"/>
            <a:ext cx="911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/>
              <a:t>Primera Prueba:</a:t>
            </a:r>
            <a:endParaRPr lang="es-MX" dirty="0"/>
          </a:p>
          <a:p>
            <a:r>
              <a:rPr lang="es-MX" dirty="0"/>
              <a:t>Fecha de Faena: 25/02/2019</a:t>
            </a:r>
          </a:p>
          <a:p>
            <a:r>
              <a:rPr lang="es-MX" dirty="0"/>
              <a:t>Establecimiento: CAMPOBELLO – La Patria, Distrito de Mariscal Estigarribia -  Dpto.  Boquerón</a:t>
            </a:r>
          </a:p>
          <a:p>
            <a:r>
              <a:rPr lang="es-MX" dirty="0"/>
              <a:t>Frigorífico de destino: FRIGOMERC – San Antonio, Dpto. Central</a:t>
            </a:r>
          </a:p>
          <a:p>
            <a:r>
              <a:rPr lang="es-MX" dirty="0"/>
              <a:t>Categorías: Vacas – Raza NELORE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6" y="3798361"/>
            <a:ext cx="10658945" cy="26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02437" y="3387479"/>
            <a:ext cx="9878095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52450" algn="l"/>
                <a:tab pos="1095375" algn="l"/>
              </a:tabLst>
            </a:pPr>
            <a:r>
              <a:rPr lang="es-MX" sz="1600" b="1" kern="50" dirty="0">
                <a:latin typeface="Arial" panose="020B0604020202020204" pitchFamily="34" charset="0"/>
                <a:ea typeface="DejaVu Sans"/>
                <a:cs typeface="font362"/>
              </a:rPr>
              <a:t>Cuadro 1: Pruebas Realizadas con Gorduran´t contra Lote Testigo – Resultados</a:t>
            </a:r>
            <a:endParaRPr lang="es-MX" sz="2000" kern="50" dirty="0">
              <a:effectLst/>
              <a:latin typeface="Calibri" panose="020F0502020204030204" pitchFamily="34" charset="0"/>
              <a:ea typeface="DejaVu Sans"/>
              <a:cs typeface="font362"/>
            </a:endParaRPr>
          </a:p>
        </p:txBody>
      </p:sp>
    </p:spTree>
    <p:extLst>
      <p:ext uri="{BB962C8B-B14F-4D97-AF65-F5344CB8AC3E}">
        <p14:creationId xmlns:p14="http://schemas.microsoft.com/office/powerpoint/2010/main" val="3403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3893" y="1296810"/>
            <a:ext cx="9110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Segunda prueba:</a:t>
            </a:r>
            <a:endParaRPr lang="es-MX" dirty="0"/>
          </a:p>
          <a:p>
            <a:r>
              <a:rPr lang="es-MX" dirty="0"/>
              <a:t>Fecha de Faena: 06/03/2019</a:t>
            </a:r>
          </a:p>
          <a:p>
            <a:r>
              <a:rPr lang="es-MX" dirty="0"/>
              <a:t>Establecimiento: CAMPOBELLO – La Patria, Distrito de Mariscal Estigarribia -  Dpto.  Boquerón</a:t>
            </a:r>
          </a:p>
          <a:p>
            <a:r>
              <a:rPr lang="es-MX" dirty="0"/>
              <a:t>Frigorífico de destino: FRIGOMERC – San Antonio, Dpto. Central</a:t>
            </a:r>
          </a:p>
          <a:p>
            <a:r>
              <a:rPr lang="es-MX" dirty="0"/>
              <a:t>Categorías: Vacas  - Raza Cruzada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28992" y="603291"/>
            <a:ext cx="9863008" cy="7999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333399"/>
              </a:gs>
              <a:gs pos="100000">
                <a:srgbClr val="CC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049105" y="114001"/>
            <a:ext cx="6047593" cy="5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es-MX" sz="2400" b="1" dirty="0">
                <a:solidFill>
                  <a:srgbClr val="006600"/>
                </a:solidFill>
              </a:rPr>
              <a:t>Productos Veterinarios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09497" y="717740"/>
            <a:ext cx="758250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r>
              <a:rPr lang="es-ES" altLang="es-MX" dirty="0"/>
              <a:t>“Confianza y Seguridad para Ud. y sus animales”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" y="13766"/>
            <a:ext cx="2953716" cy="11750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1" y="3220645"/>
            <a:ext cx="10837166" cy="273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328992" y="2882091"/>
            <a:ext cx="9105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kern="50" dirty="0">
                <a:latin typeface="Arial" panose="020B0604020202020204" pitchFamily="34" charset="0"/>
                <a:ea typeface="DejaVu Sans"/>
                <a:cs typeface="font362"/>
              </a:rPr>
              <a:t>Cuadro 2: Pruebas Realizadas con Gorduran´t contra Lote Testigo – Resultados</a:t>
            </a: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103037" y="6128570"/>
            <a:ext cx="1189213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tabLst>
                <a:tab pos="552450" algn="l"/>
                <a:tab pos="1095375" algn="l"/>
              </a:tabLst>
            </a:pPr>
            <a:r>
              <a:rPr lang="es-MX" b="1" kern="50" dirty="0">
                <a:latin typeface="Arial" panose="020B0604020202020204" pitchFamily="34" charset="0"/>
                <a:ea typeface="DejaVu Sans"/>
                <a:cs typeface="font362"/>
              </a:rPr>
              <a:t>Con estos resultados, se observa, que al aplicar el Gorduran´t, se minimiza el efecto del estrés durante el transporte (efecto desbaste), obteniendo, un mejor rendimiento al gancho.</a:t>
            </a:r>
            <a:endParaRPr lang="es-MX" kern="50" dirty="0">
              <a:effectLst/>
              <a:latin typeface="Calibri" panose="020F0502020204030204" pitchFamily="34" charset="0"/>
              <a:ea typeface="DejaVu Sans"/>
              <a:cs typeface="font362"/>
            </a:endParaRPr>
          </a:p>
        </p:txBody>
      </p:sp>
    </p:spTree>
    <p:extLst>
      <p:ext uri="{BB962C8B-B14F-4D97-AF65-F5344CB8AC3E}">
        <p14:creationId xmlns:p14="http://schemas.microsoft.com/office/powerpoint/2010/main" val="34406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737</Words>
  <Application>Microsoft Office PowerPoint</Application>
  <PresentationFormat>Panorámica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DejaVu Sans</vt:lpstr>
      <vt:lpstr>font362</vt:lpstr>
      <vt:lpstr>Symbol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solgrance@gmail.com</dc:creator>
  <cp:lastModifiedBy>solgrance@gmail.com</cp:lastModifiedBy>
  <cp:revision>37</cp:revision>
  <cp:lastPrinted>2019-07-26T16:04:12Z</cp:lastPrinted>
  <dcterms:created xsi:type="dcterms:W3CDTF">2019-04-30T04:01:32Z</dcterms:created>
  <dcterms:modified xsi:type="dcterms:W3CDTF">2019-08-08T19:50:39Z</dcterms:modified>
</cp:coreProperties>
</file>